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Oswald Regular"/>
      <p:regular r:id="rId21"/>
      <p:bold r:id="rId22"/>
    </p:embeddedFont>
    <p:embeddedFont>
      <p:font typeface="Bebas Neue"/>
      <p:regular r:id="rId23"/>
    </p:embeddedFont>
    <p:embeddedFont>
      <p:font typeface="Oswal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OswaldRegular-bold.fntdata"/><Relationship Id="rId21" Type="http://schemas.openxmlformats.org/officeDocument/2006/relationships/font" Target="fonts/OswaldRegular-regular.fntdata"/><Relationship Id="rId24" Type="http://schemas.openxmlformats.org/officeDocument/2006/relationships/font" Target="fonts/Oswald-regular.fntdata"/><Relationship Id="rId23" Type="http://schemas.openxmlformats.org/officeDocument/2006/relationships/font" Target="fonts/BebasNeu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b3672c124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b3672c12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Regional collaboration, strategy &amp; alignment to steward $$, distribution of CARES Act Relief Funds, biggest investment in safety net, agencies are better equipped to scale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b3672c124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b3672c124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Available in Spanish as well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b3672c124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b3672c124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Available in Spanish as well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b3672c124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b3672c124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Phyllis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Strategic flexible emergency funding with trust based philanthropy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Believe that the more flexible and trust based the better to serve the community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going into relationships blindly - decades of relationship, so undergirding trust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b3672c124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b3672c124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8a63593ac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8a63593ac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36f21883a_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36f21883a_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a63593ac0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a63593ac0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Stacy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b2d6b903d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b2d6b903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Stacy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b2d6b903d3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b2d6b903d3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2d6b903d3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b2d6b903d3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Stacy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b0b44a574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b0b44a574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Alison</a:t>
            </a:r>
            <a:endParaRPr>
              <a:solidFill>
                <a:srgbClr val="222222"/>
              </a:solidFill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⛀"/>
            </a:pPr>
            <a:r>
              <a:rPr b="1"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Housing Loss</a:t>
            </a: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Housing crisis before COVID. Locals squeezed out housing market Real estate sales and median home prices are rising, no shelters. </a:t>
            </a:r>
            <a:r>
              <a:rPr lang="en" sz="900">
                <a:solidFill>
                  <a:schemeClr val="dk1"/>
                </a:solidFill>
              </a:rPr>
              <a:t>Single Family Median home prices have risen approximately 29% in the 3rd quarter of 2020 compared to 2019.  (data source: Tahoe Sierra Board of Realtors MLS 3rd quarter sales analysis for 2020 and 2019.  Truckee prices have risen 29%; North Lake prices have risen 28%).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⛀"/>
            </a:pPr>
            <a:r>
              <a:rPr b="1"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Economic Uncertainty</a:t>
            </a: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- 60% are tourism based jobs. While many places of business were really busy over the holidays, many of our hotel staff, house cleaners, restaurant workers unable to work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⛀"/>
            </a:pPr>
            <a:r>
              <a:rPr b="1"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Impact on Kiddos</a:t>
            </a: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Kids have experienced increased stress, anxiety chidcare facilities have closed, serve fewer kids because provider - kid ratio has lessened, number of childcare centers have had to quarbatune bc of COVID exposure, and when there is no childcare, parents cant work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⛀"/>
            </a:pPr>
            <a:r>
              <a:rPr b="1"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Hunger Relief</a:t>
            </a: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Food insecurity. 200 % increase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⛀"/>
            </a:pPr>
            <a:r>
              <a:rPr b="1"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Behavioral Health</a:t>
            </a: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Community stress / collective trauma / Substance Abuse. 30 %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Verdana"/>
              <a:buChar char="⛀"/>
            </a:pPr>
            <a:r>
              <a:rPr b="1"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Social Injustice</a:t>
            </a:r>
            <a:r>
              <a:rPr lang="en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- Political Unrest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400"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" u="sng"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rgbClr val="222222"/>
                </a:solidFill>
              </a:rPr>
              <a:t>Placer County Meeting Stats E</a:t>
            </a:r>
            <a:r>
              <a:rPr lang="en">
                <a:solidFill>
                  <a:srgbClr val="222222"/>
                </a:solidFill>
              </a:rPr>
              <a:t>astern Placer County has seen a 31% decrease in permanent population from 2000-2018.From 15,000 to a little over 10,000.  During the same time, key drive markets have grown since 2000:  Reno increased 42%, Sacramento 31%, and the Bay Area 14%.  Well over 80% are second home owners.</a:t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</a:rPr>
              <a:t>sss</a:t>
            </a:r>
            <a:endParaRPr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b0b44a574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b0b44a574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Phyllis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0b44a574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b0b44a574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Phyllis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Strategic flexible emergency funding with trust based philanthropy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Believe that the more flexible and trust based the better to serve the community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going into relationships blindly - decades of relationship, so undergirding trust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50.jpg"/><Relationship Id="rId5" Type="http://schemas.openxmlformats.org/officeDocument/2006/relationships/image" Target="../media/image34.png"/><Relationship Id="rId6" Type="http://schemas.openxmlformats.org/officeDocument/2006/relationships/image" Target="../media/image29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ttcf.net" TargetMode="External"/><Relationship Id="rId4" Type="http://schemas.openxmlformats.org/officeDocument/2006/relationships/image" Target="../media/image6.png"/><Relationship Id="rId5" Type="http://schemas.openxmlformats.org/officeDocument/2006/relationships/image" Target="../media/image3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4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jpg"/><Relationship Id="rId4" Type="http://schemas.openxmlformats.org/officeDocument/2006/relationships/image" Target="../media/image4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8.png"/><Relationship Id="rId5" Type="http://schemas.openxmlformats.org/officeDocument/2006/relationships/image" Target="../media/image3.jpg"/><Relationship Id="rId6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18.jpg"/><Relationship Id="rId22" Type="http://schemas.openxmlformats.org/officeDocument/2006/relationships/image" Target="../media/image13.jpg"/><Relationship Id="rId21" Type="http://schemas.openxmlformats.org/officeDocument/2006/relationships/image" Target="../media/image9.jpg"/><Relationship Id="rId24" Type="http://schemas.openxmlformats.org/officeDocument/2006/relationships/image" Target="../media/image6.png"/><Relationship Id="rId23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43.jpg"/><Relationship Id="rId9" Type="http://schemas.openxmlformats.org/officeDocument/2006/relationships/image" Target="../media/image12.jpg"/><Relationship Id="rId25" Type="http://schemas.openxmlformats.org/officeDocument/2006/relationships/image" Target="../media/image17.jpg"/><Relationship Id="rId5" Type="http://schemas.openxmlformats.org/officeDocument/2006/relationships/image" Target="../media/image31.jpg"/><Relationship Id="rId6" Type="http://schemas.openxmlformats.org/officeDocument/2006/relationships/image" Target="../media/image40.jpg"/><Relationship Id="rId7" Type="http://schemas.openxmlformats.org/officeDocument/2006/relationships/image" Target="../media/image36.jpg"/><Relationship Id="rId8" Type="http://schemas.openxmlformats.org/officeDocument/2006/relationships/image" Target="../media/image7.png"/><Relationship Id="rId11" Type="http://schemas.openxmlformats.org/officeDocument/2006/relationships/image" Target="../media/image4.jpg"/><Relationship Id="rId10" Type="http://schemas.openxmlformats.org/officeDocument/2006/relationships/image" Target="../media/image14.jpg"/><Relationship Id="rId13" Type="http://schemas.openxmlformats.org/officeDocument/2006/relationships/image" Target="../media/image11.png"/><Relationship Id="rId12" Type="http://schemas.openxmlformats.org/officeDocument/2006/relationships/image" Target="../media/image2.jpg"/><Relationship Id="rId15" Type="http://schemas.openxmlformats.org/officeDocument/2006/relationships/image" Target="../media/image19.png"/><Relationship Id="rId14" Type="http://schemas.openxmlformats.org/officeDocument/2006/relationships/image" Target="../media/image5.jpg"/><Relationship Id="rId17" Type="http://schemas.openxmlformats.org/officeDocument/2006/relationships/image" Target="../media/image35.jpg"/><Relationship Id="rId16" Type="http://schemas.openxmlformats.org/officeDocument/2006/relationships/image" Target="../media/image10.jpg"/><Relationship Id="rId19" Type="http://schemas.openxmlformats.org/officeDocument/2006/relationships/image" Target="../media/image21.jpg"/><Relationship Id="rId18" Type="http://schemas.openxmlformats.org/officeDocument/2006/relationships/image" Target="../media/image5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5" Type="http://schemas.openxmlformats.org/officeDocument/2006/relationships/image" Target="../media/image25.png"/><Relationship Id="rId6" Type="http://schemas.openxmlformats.org/officeDocument/2006/relationships/image" Target="../media/image22.png"/><Relationship Id="rId7" Type="http://schemas.openxmlformats.org/officeDocument/2006/relationships/image" Target="../media/image42.png"/><Relationship Id="rId8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png"/><Relationship Id="rId4" Type="http://schemas.openxmlformats.org/officeDocument/2006/relationships/image" Target="../media/image27.png"/><Relationship Id="rId5" Type="http://schemas.openxmlformats.org/officeDocument/2006/relationships/image" Target="../media/image38.png"/><Relationship Id="rId6" Type="http://schemas.openxmlformats.org/officeDocument/2006/relationships/image" Target="../media/image28.png"/><Relationship Id="rId7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3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4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39" l="0" r="0" t="39"/>
          <a:stretch/>
        </p:blipFill>
        <p:spPr>
          <a:xfrm>
            <a:off x="2" y="1252419"/>
            <a:ext cx="5351441" cy="356483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3071475" y="2164850"/>
            <a:ext cx="5734500" cy="1740000"/>
          </a:xfrm>
          <a:prstGeom prst="rect">
            <a:avLst/>
          </a:prstGeom>
          <a:solidFill>
            <a:srgbClr val="00B1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600" y="114925"/>
            <a:ext cx="1376626" cy="145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3409500" y="1747075"/>
            <a:ext cx="5734500" cy="3558575"/>
          </a:xfrm>
          <a:prstGeom prst="flowChartProcess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5351450" y="3919425"/>
            <a:ext cx="3736200" cy="8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latin typeface="Verdana"/>
                <a:ea typeface="Verdana"/>
                <a:cs typeface="Verdana"/>
                <a:sym typeface="Verdana"/>
              </a:rPr>
              <a:t>STACY CALDWELL, </a:t>
            </a: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Chief Executive Officer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ALISON SCHWEDNER</a:t>
            </a:r>
            <a:r>
              <a:rPr lang="en" sz="11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CCTT Director</a:t>
            </a:r>
            <a:endParaRPr b="1"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latin typeface="Verdana"/>
                <a:ea typeface="Verdana"/>
                <a:cs typeface="Verdana"/>
                <a:sym typeface="Verdana"/>
              </a:rPr>
              <a:t>PHYLLIS MCCONN</a:t>
            </a: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, Community Impact Officer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January 5</a:t>
            </a: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, 2021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742375" y="2401238"/>
            <a:ext cx="4586100" cy="12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latin typeface="Verdana"/>
                <a:ea typeface="Verdana"/>
                <a:cs typeface="Verdana"/>
                <a:sym typeface="Verdana"/>
              </a:rPr>
              <a:t>SOCIAL IMPACT OF COVID-19</a:t>
            </a:r>
            <a:r>
              <a:rPr b="1" lang="en" sz="3400">
                <a:latin typeface="Verdana"/>
                <a:ea typeface="Verdana"/>
                <a:cs typeface="Verdana"/>
                <a:sym typeface="Verdana"/>
              </a:rPr>
              <a:t> </a:t>
            </a:r>
            <a:endParaRPr b="1" sz="34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 txBox="1"/>
          <p:nvPr/>
        </p:nvSpPr>
        <p:spPr>
          <a:xfrm>
            <a:off x="1213700" y="291850"/>
            <a:ext cx="5915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Regional Stewardship</a:t>
            </a:r>
            <a:endParaRPr b="1" sz="3400">
              <a:solidFill>
                <a:srgbClr val="CD362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207" name="Google Shape;207;p22"/>
          <p:cNvCxnSpPr/>
          <p:nvPr/>
        </p:nvCxnSpPr>
        <p:spPr>
          <a:xfrm>
            <a:off x="352225" y="1493475"/>
            <a:ext cx="0" cy="3902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08" name="Google Shape;2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/>
          <p:nvPr/>
        </p:nvSpPr>
        <p:spPr>
          <a:xfrm>
            <a:off x="7129225" y="295875"/>
            <a:ext cx="2364450" cy="4545125"/>
          </a:xfrm>
          <a:prstGeom prst="flowChartProcess">
            <a:avLst/>
          </a:prstGeom>
          <a:noFill/>
          <a:ln cap="flat" cmpd="sng" w="38100">
            <a:solidFill>
              <a:srgbClr val="00B1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2"/>
          <p:cNvPicPr preferRelativeResize="0"/>
          <p:nvPr/>
        </p:nvPicPr>
        <p:blipFill rotWithShape="1">
          <a:blip r:embed="rId4">
            <a:alphaModFix/>
          </a:blip>
          <a:srcRect b="0" l="27721" r="27725" t="0"/>
          <a:stretch/>
        </p:blipFill>
        <p:spPr>
          <a:xfrm>
            <a:off x="6402176" y="520450"/>
            <a:ext cx="2741827" cy="410259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2"/>
          <p:cNvSpPr/>
          <p:nvPr/>
        </p:nvSpPr>
        <p:spPr>
          <a:xfrm>
            <a:off x="6002075" y="901725"/>
            <a:ext cx="3395550" cy="3367350"/>
          </a:xfrm>
          <a:prstGeom prst="flowChartProcess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2075" y="1597412"/>
            <a:ext cx="1863000" cy="7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 rotWithShape="1">
          <a:blip r:embed="rId6">
            <a:alphaModFix/>
          </a:blip>
          <a:srcRect b="12012" l="8626" r="8980" t="16909"/>
          <a:stretch/>
        </p:blipFill>
        <p:spPr>
          <a:xfrm>
            <a:off x="3888299" y="3105150"/>
            <a:ext cx="1494575" cy="128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7788" y="1388554"/>
            <a:ext cx="1168400" cy="117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4675" y="3296526"/>
            <a:ext cx="1863000" cy="90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0" name="Google Shape;220;p23"/>
          <p:cNvCxnSpPr/>
          <p:nvPr/>
        </p:nvCxnSpPr>
        <p:spPr>
          <a:xfrm>
            <a:off x="352225" y="1493475"/>
            <a:ext cx="0" cy="3902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21" name="Google Shape;22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449" y="329913"/>
            <a:ext cx="7846150" cy="4636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Google Shape;227;p24"/>
          <p:cNvCxnSpPr/>
          <p:nvPr/>
        </p:nvCxnSpPr>
        <p:spPr>
          <a:xfrm>
            <a:off x="352225" y="1493475"/>
            <a:ext cx="0" cy="3902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28" name="Google Shape;2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5449" y="304800"/>
            <a:ext cx="7846149" cy="465883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 txBox="1"/>
          <p:nvPr/>
        </p:nvSpPr>
        <p:spPr>
          <a:xfrm>
            <a:off x="722075" y="1220350"/>
            <a:ext cx="4989300" cy="3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Provides flexible resources to our nonprofits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Bolsters our Safety-net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Helps out our community!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3200" u="sng">
                <a:solidFill>
                  <a:schemeClr val="hlink"/>
                </a:solidFill>
                <a:latin typeface="Bebas Neue"/>
                <a:ea typeface="Bebas Neue"/>
                <a:cs typeface="Bebas Neue"/>
                <a:sym typeface="Bebas Neue"/>
                <a:hlinkClick r:id="rId3"/>
              </a:rPr>
              <a:t>www.ttcf.net</a:t>
            </a:r>
            <a:r>
              <a:rPr b="1" lang="en" sz="32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 “donate now”</a:t>
            </a:r>
            <a:endParaRPr b="1" sz="3200">
              <a:solidFill>
                <a:srgbClr val="CD3628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5" name="Google Shape;235;p25"/>
          <p:cNvSpPr txBox="1"/>
          <p:nvPr/>
        </p:nvSpPr>
        <p:spPr>
          <a:xfrm>
            <a:off x="1213700" y="291850"/>
            <a:ext cx="45069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EMERGENCY RESPONSE FUND</a:t>
            </a:r>
            <a:endParaRPr b="1" sz="3400">
              <a:solidFill>
                <a:srgbClr val="CD362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236" name="Google Shape;236;p25"/>
          <p:cNvCxnSpPr/>
          <p:nvPr/>
        </p:nvCxnSpPr>
        <p:spPr>
          <a:xfrm>
            <a:off x="352225" y="1493475"/>
            <a:ext cx="0" cy="3902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37" name="Google Shape;23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5"/>
          <p:cNvSpPr/>
          <p:nvPr/>
        </p:nvSpPr>
        <p:spPr>
          <a:xfrm>
            <a:off x="7129225" y="295875"/>
            <a:ext cx="2364450" cy="4545125"/>
          </a:xfrm>
          <a:prstGeom prst="flowChartProcess">
            <a:avLst/>
          </a:prstGeom>
          <a:noFill/>
          <a:ln cap="flat" cmpd="sng" w="38100">
            <a:solidFill>
              <a:srgbClr val="00B1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25"/>
          <p:cNvPicPr preferRelativeResize="0"/>
          <p:nvPr/>
        </p:nvPicPr>
        <p:blipFill rotWithShape="1">
          <a:blip r:embed="rId5">
            <a:alphaModFix/>
          </a:blip>
          <a:srcRect b="0" l="21528" r="33918" t="0"/>
          <a:stretch/>
        </p:blipFill>
        <p:spPr>
          <a:xfrm>
            <a:off x="6402176" y="520450"/>
            <a:ext cx="2741820" cy="410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/>
          <p:nvPr/>
        </p:nvSpPr>
        <p:spPr>
          <a:xfrm>
            <a:off x="6002075" y="901725"/>
            <a:ext cx="3395550" cy="3367350"/>
          </a:xfrm>
          <a:prstGeom prst="flowChartProcess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6"/>
          <p:cNvSpPr txBox="1"/>
          <p:nvPr/>
        </p:nvSpPr>
        <p:spPr>
          <a:xfrm>
            <a:off x="722075" y="1220350"/>
            <a:ext cx="4989300" cy="3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b="1"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January 13 | 5pm: </a:t>
            </a: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Welcome Wagon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b="1"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January 15 | 8-11am: </a:t>
            </a: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Mountain Housing Council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b="1"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January 27 | 4-5:30pm: </a:t>
            </a: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Forest Futures Salon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b="1"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Jan 22 -Feb 12 | </a:t>
            </a: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Nonprofit workshops for strategic planning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6" name="Google Shape;246;p26"/>
          <p:cNvSpPr txBox="1"/>
          <p:nvPr/>
        </p:nvSpPr>
        <p:spPr>
          <a:xfrm>
            <a:off x="1213700" y="291850"/>
            <a:ext cx="45069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OPPORTUNITIES TO ENGAGE</a:t>
            </a:r>
            <a:endParaRPr b="1" sz="3400">
              <a:solidFill>
                <a:srgbClr val="CD362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247" name="Google Shape;247;p26"/>
          <p:cNvCxnSpPr/>
          <p:nvPr/>
        </p:nvCxnSpPr>
        <p:spPr>
          <a:xfrm>
            <a:off x="352225" y="1493475"/>
            <a:ext cx="0" cy="3902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48" name="Google Shape;2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/>
          <p:nvPr/>
        </p:nvSpPr>
        <p:spPr>
          <a:xfrm>
            <a:off x="7129225" y="295875"/>
            <a:ext cx="2364450" cy="4545125"/>
          </a:xfrm>
          <a:prstGeom prst="flowChartProcess">
            <a:avLst/>
          </a:prstGeom>
          <a:noFill/>
          <a:ln cap="flat" cmpd="sng" w="38100">
            <a:solidFill>
              <a:srgbClr val="00B1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4">
            <a:alphaModFix/>
          </a:blip>
          <a:srcRect b="0" l="26991" r="26995" t="0"/>
          <a:stretch/>
        </p:blipFill>
        <p:spPr>
          <a:xfrm>
            <a:off x="6402176" y="520450"/>
            <a:ext cx="2741820" cy="4102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/>
          <p:nvPr/>
        </p:nvSpPr>
        <p:spPr>
          <a:xfrm>
            <a:off x="6002075" y="901725"/>
            <a:ext cx="3395550" cy="3367350"/>
          </a:xfrm>
          <a:prstGeom prst="flowChartProcess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7"/>
          <p:cNvPicPr preferRelativeResize="0"/>
          <p:nvPr/>
        </p:nvPicPr>
        <p:blipFill rotWithShape="1">
          <a:blip r:embed="rId3">
            <a:alphaModFix/>
          </a:blip>
          <a:srcRect b="6416" l="0" r="0" t="6407"/>
          <a:stretch/>
        </p:blipFill>
        <p:spPr>
          <a:xfrm>
            <a:off x="-1" y="663200"/>
            <a:ext cx="5351442" cy="349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7"/>
          <p:cNvSpPr/>
          <p:nvPr/>
        </p:nvSpPr>
        <p:spPr>
          <a:xfrm>
            <a:off x="4628575" y="1542725"/>
            <a:ext cx="4177200" cy="1123500"/>
          </a:xfrm>
          <a:prstGeom prst="rect">
            <a:avLst/>
          </a:prstGeom>
          <a:solidFill>
            <a:srgbClr val="00B1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7"/>
          <p:cNvSpPr txBox="1"/>
          <p:nvPr/>
        </p:nvSpPr>
        <p:spPr>
          <a:xfrm>
            <a:off x="4628575" y="1779125"/>
            <a:ext cx="41772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THANK YOU!</a:t>
            </a:r>
            <a:endParaRPr b="1" sz="340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59" name="Google Shape;259;p27"/>
          <p:cNvCxnSpPr/>
          <p:nvPr/>
        </p:nvCxnSpPr>
        <p:spPr>
          <a:xfrm>
            <a:off x="2387750" y="4547400"/>
            <a:ext cx="2963700" cy="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27"/>
          <p:cNvCxnSpPr/>
          <p:nvPr/>
        </p:nvCxnSpPr>
        <p:spPr>
          <a:xfrm>
            <a:off x="5351450" y="4547400"/>
            <a:ext cx="0" cy="4845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27"/>
          <p:cNvCxnSpPr/>
          <p:nvPr/>
        </p:nvCxnSpPr>
        <p:spPr>
          <a:xfrm>
            <a:off x="2387750" y="193675"/>
            <a:ext cx="0" cy="3264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27"/>
          <p:cNvCxnSpPr/>
          <p:nvPr/>
        </p:nvCxnSpPr>
        <p:spPr>
          <a:xfrm>
            <a:off x="2387750" y="4347175"/>
            <a:ext cx="0" cy="170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63" name="Google Shape;2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244" y="4483675"/>
            <a:ext cx="1543251" cy="54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7"/>
          <p:cNvSpPr txBox="1"/>
          <p:nvPr/>
        </p:nvSpPr>
        <p:spPr>
          <a:xfrm>
            <a:off x="5397325" y="2822305"/>
            <a:ext cx="2380200" cy="10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3628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VISIT US</a:t>
            </a:r>
            <a:br>
              <a:rPr b="1" lang="en">
                <a:solidFill>
                  <a:srgbClr val="CC3628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11071 Donner Pass Rd</a:t>
            </a:r>
            <a:br>
              <a:rPr lang="en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Truckee, CA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96161</a:t>
            </a:r>
            <a:endParaRPr b="1">
              <a:solidFill>
                <a:srgbClr val="CC3628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5" name="Google Shape;265;p27"/>
          <p:cNvSpPr txBox="1"/>
          <p:nvPr/>
        </p:nvSpPr>
        <p:spPr>
          <a:xfrm>
            <a:off x="7823400" y="2822300"/>
            <a:ext cx="1945500" cy="9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921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3628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MAIL</a:t>
            </a:r>
            <a:br>
              <a:rPr b="1" lang="en">
                <a:solidFill>
                  <a:srgbClr val="CC3628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P.O. Box 366</a:t>
            </a:r>
            <a:br>
              <a:rPr lang="en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Truckee, CA 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2921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96160</a:t>
            </a:r>
            <a:endParaRPr/>
          </a:p>
        </p:txBody>
      </p:sp>
      <p:sp>
        <p:nvSpPr>
          <p:cNvPr id="266" name="Google Shape;266;p27"/>
          <p:cNvSpPr txBox="1"/>
          <p:nvPr/>
        </p:nvSpPr>
        <p:spPr>
          <a:xfrm>
            <a:off x="5397325" y="4007638"/>
            <a:ext cx="14151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3628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EMAIL</a:t>
            </a:r>
            <a:endParaRPr b="1">
              <a:solidFill>
                <a:srgbClr val="CC3628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info@ttcf.net</a:t>
            </a:r>
            <a:endParaRPr b="1">
              <a:solidFill>
                <a:srgbClr val="CC3628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7823400" y="4130375"/>
            <a:ext cx="18147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921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CC3628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@</a:t>
            </a:r>
            <a:r>
              <a:rPr lang="en">
                <a:solidFill>
                  <a:schemeClr val="dk1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ttcfgives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722075" y="991750"/>
            <a:ext cx="4989300" cy="3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Our </a:t>
            </a: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Mission</a:t>
            </a:r>
            <a:b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Board &amp; Staff</a:t>
            </a:r>
            <a:b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What We Do</a:t>
            </a:r>
            <a:b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Community Impact </a:t>
            </a:r>
            <a:b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Nonprofit Impact </a:t>
            </a:r>
            <a:b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Safety-Net Overview</a:t>
            </a:r>
            <a:b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Collective Giving </a:t>
            </a:r>
            <a:b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Regional Stewardship</a:t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1213700" y="291850"/>
            <a:ext cx="3621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OUTLINE</a:t>
            </a:r>
            <a:endParaRPr b="1" sz="3400">
              <a:solidFill>
                <a:srgbClr val="CD362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66" name="Google Shape;66;p14"/>
          <p:cNvCxnSpPr/>
          <p:nvPr/>
        </p:nvCxnSpPr>
        <p:spPr>
          <a:xfrm>
            <a:off x="352225" y="1493475"/>
            <a:ext cx="0" cy="3902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>
            <a:off x="7129225" y="295875"/>
            <a:ext cx="2364450" cy="4545125"/>
          </a:xfrm>
          <a:prstGeom prst="flowChartProcess">
            <a:avLst/>
          </a:prstGeom>
          <a:noFill/>
          <a:ln cap="flat" cmpd="sng" w="38100">
            <a:solidFill>
              <a:srgbClr val="00B1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4">
            <a:alphaModFix/>
          </a:blip>
          <a:srcRect b="0" l="24936" r="24941" t="0"/>
          <a:stretch/>
        </p:blipFill>
        <p:spPr>
          <a:xfrm>
            <a:off x="6402176" y="520450"/>
            <a:ext cx="2741827" cy="41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6002075" y="901725"/>
            <a:ext cx="3395550" cy="3367350"/>
          </a:xfrm>
          <a:prstGeom prst="flowChartProcess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b="15611" l="0" r="0" t="15617"/>
          <a:stretch/>
        </p:blipFill>
        <p:spPr>
          <a:xfrm>
            <a:off x="3846850" y="2671950"/>
            <a:ext cx="5134698" cy="235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4">
            <a:alphaModFix/>
          </a:blip>
          <a:srcRect b="21569" l="0" r="0" t="7848"/>
          <a:stretch/>
        </p:blipFill>
        <p:spPr>
          <a:xfrm>
            <a:off x="3846850" y="152400"/>
            <a:ext cx="2223517" cy="235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5">
            <a:alphaModFix/>
          </a:blip>
          <a:srcRect b="0" l="4538" r="17489" t="0"/>
          <a:stretch/>
        </p:blipFill>
        <p:spPr>
          <a:xfrm>
            <a:off x="6233700" y="152400"/>
            <a:ext cx="2747848" cy="235407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435350" y="1273050"/>
            <a:ext cx="3289800" cy="273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6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OUR MISSION</a:t>
            </a:r>
            <a:br>
              <a:rPr b="1" lang="en" sz="4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rPr>
            </a:br>
            <a:endParaRPr b="1" sz="2100">
              <a:solidFill>
                <a:schemeClr val="dk1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To </a:t>
            </a:r>
            <a:r>
              <a:rPr lang="en" sz="1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connect people and opportunities, generating resources to build a more caring, creative, and effective community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79" name="Google Shape;79;p15"/>
          <p:cNvCxnSpPr/>
          <p:nvPr/>
        </p:nvCxnSpPr>
        <p:spPr>
          <a:xfrm>
            <a:off x="1092325" y="4229988"/>
            <a:ext cx="1997400" cy="0"/>
          </a:xfrm>
          <a:prstGeom prst="straightConnector1">
            <a:avLst/>
          </a:prstGeom>
          <a:noFill/>
          <a:ln cap="flat" cmpd="sng" w="38100">
            <a:solidFill>
              <a:srgbClr val="00B1A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0" name="Google Shape;8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5"/>
          <p:cNvCxnSpPr/>
          <p:nvPr/>
        </p:nvCxnSpPr>
        <p:spPr>
          <a:xfrm>
            <a:off x="352225" y="1493475"/>
            <a:ext cx="0" cy="3902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/>
        </p:nvSpPr>
        <p:spPr>
          <a:xfrm>
            <a:off x="67175" y="4551075"/>
            <a:ext cx="9651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STACY CALDWELL, </a:t>
            </a:r>
            <a:endParaRPr sz="6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CEO</a:t>
            </a:r>
            <a:endParaRPr b="1" sz="6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6875" y="3772174"/>
            <a:ext cx="736658" cy="7599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6"/>
          <p:cNvCxnSpPr/>
          <p:nvPr/>
        </p:nvCxnSpPr>
        <p:spPr>
          <a:xfrm flipH="1" rot="10800000">
            <a:off x="1750625" y="3522463"/>
            <a:ext cx="5770500" cy="21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89" name="Google Shape;89;p16"/>
          <p:cNvPicPr preferRelativeResize="0"/>
          <p:nvPr/>
        </p:nvPicPr>
        <p:blipFill rotWithShape="1">
          <a:blip r:embed="rId4">
            <a:alphaModFix/>
          </a:blip>
          <a:srcRect b="25040" l="2483" r="6549" t="7989"/>
          <a:stretch/>
        </p:blipFill>
        <p:spPr>
          <a:xfrm>
            <a:off x="4353350" y="3777054"/>
            <a:ext cx="764225" cy="75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 rotWithShape="1">
          <a:blip r:embed="rId5">
            <a:alphaModFix/>
          </a:blip>
          <a:srcRect b="38262" l="4039" r="18272" t="9136"/>
          <a:stretch/>
        </p:blipFill>
        <p:spPr>
          <a:xfrm>
            <a:off x="1176388" y="3777968"/>
            <a:ext cx="736650" cy="74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 rotWithShape="1">
          <a:blip r:embed="rId6">
            <a:alphaModFix/>
          </a:blip>
          <a:srcRect b="29491" l="10952" r="3350" t="8249"/>
          <a:stretch/>
        </p:blipFill>
        <p:spPr>
          <a:xfrm>
            <a:off x="6517375" y="3795350"/>
            <a:ext cx="736650" cy="71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7">
            <a:alphaModFix/>
          </a:blip>
          <a:srcRect b="26720" l="21806" r="4896" t="19547"/>
          <a:stretch/>
        </p:blipFill>
        <p:spPr>
          <a:xfrm>
            <a:off x="3275913" y="3778626"/>
            <a:ext cx="764225" cy="747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15750" y="3797195"/>
            <a:ext cx="707100" cy="709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9">
            <a:alphaModFix/>
          </a:blip>
          <a:srcRect b="2370" l="32045" r="5242" t="10809"/>
          <a:stretch/>
        </p:blipFill>
        <p:spPr>
          <a:xfrm rot="-5400000">
            <a:off x="5437199" y="3756563"/>
            <a:ext cx="760574" cy="79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 rotWithShape="1">
          <a:blip r:embed="rId10">
            <a:alphaModFix/>
          </a:blip>
          <a:srcRect b="12234" l="5559" r="22894" t="0"/>
          <a:stretch/>
        </p:blipFill>
        <p:spPr>
          <a:xfrm rot="5400000">
            <a:off x="140349" y="3817361"/>
            <a:ext cx="727749" cy="66955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1073863" y="4551075"/>
            <a:ext cx="10290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ALISON SCHWEDNER</a:t>
            </a:r>
            <a:endParaRPr b="1" sz="600">
              <a:solidFill>
                <a:srgbClr val="43434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2144438" y="4551075"/>
            <a:ext cx="9651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CAROLINE CRAFFEY</a:t>
            </a:r>
            <a:endParaRPr/>
          </a:p>
        </p:txBody>
      </p:sp>
      <p:sp>
        <p:nvSpPr>
          <p:cNvPr id="98" name="Google Shape;98;p16"/>
          <p:cNvSpPr txBox="1"/>
          <p:nvPr/>
        </p:nvSpPr>
        <p:spPr>
          <a:xfrm>
            <a:off x="3361300" y="4551075"/>
            <a:ext cx="6696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DEB RYAN</a:t>
            </a:r>
            <a:endParaRPr/>
          </a:p>
        </p:txBody>
      </p:sp>
      <p:sp>
        <p:nvSpPr>
          <p:cNvPr id="99" name="Google Shape;99;p16"/>
          <p:cNvSpPr txBox="1"/>
          <p:nvPr/>
        </p:nvSpPr>
        <p:spPr>
          <a:xfrm>
            <a:off x="4282650" y="4551075"/>
            <a:ext cx="9879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KATHY WHITLOW</a:t>
            </a:r>
            <a:endParaRPr/>
          </a:p>
        </p:txBody>
      </p:sp>
      <p:sp>
        <p:nvSpPr>
          <p:cNvPr id="100" name="Google Shape;100;p16"/>
          <p:cNvSpPr txBox="1"/>
          <p:nvPr/>
        </p:nvSpPr>
        <p:spPr>
          <a:xfrm>
            <a:off x="5421925" y="4551075"/>
            <a:ext cx="7911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KRISTINA KIND</a:t>
            </a:r>
            <a:endParaRPr/>
          </a:p>
        </p:txBody>
      </p:sp>
      <p:sp>
        <p:nvSpPr>
          <p:cNvPr id="101" name="Google Shape;101;p16"/>
          <p:cNvSpPr txBox="1"/>
          <p:nvPr/>
        </p:nvSpPr>
        <p:spPr>
          <a:xfrm>
            <a:off x="6443650" y="4551075"/>
            <a:ext cx="8841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PHYLLIS MCCONN</a:t>
            </a:r>
            <a:endParaRPr/>
          </a:p>
        </p:txBody>
      </p:sp>
      <p:sp>
        <p:nvSpPr>
          <p:cNvPr id="102" name="Google Shape;102;p16"/>
          <p:cNvSpPr txBox="1"/>
          <p:nvPr/>
        </p:nvSpPr>
        <p:spPr>
          <a:xfrm>
            <a:off x="8287250" y="4551075"/>
            <a:ext cx="7641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TIMEA GRISET</a:t>
            </a:r>
            <a:endParaRPr/>
          </a:p>
        </p:txBody>
      </p:sp>
      <p:grpSp>
        <p:nvGrpSpPr>
          <p:cNvPr id="103" name="Google Shape;103;p16"/>
          <p:cNvGrpSpPr/>
          <p:nvPr/>
        </p:nvGrpSpPr>
        <p:grpSpPr>
          <a:xfrm>
            <a:off x="459625" y="1138725"/>
            <a:ext cx="8224738" cy="2198125"/>
            <a:chOff x="642988" y="805625"/>
            <a:chExt cx="8224738" cy="2198125"/>
          </a:xfrm>
        </p:grpSpPr>
        <p:sp>
          <p:nvSpPr>
            <p:cNvPr id="104" name="Google Shape;104;p16"/>
            <p:cNvSpPr txBox="1"/>
            <p:nvPr/>
          </p:nvSpPr>
          <p:spPr>
            <a:xfrm>
              <a:off x="6796263" y="1635875"/>
              <a:ext cx="7071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600">
                  <a:solidFill>
                    <a:srgbClr val="434343"/>
                  </a:solidFill>
                  <a:latin typeface="Verdana"/>
                  <a:ea typeface="Verdana"/>
                  <a:cs typeface="Verdana"/>
                  <a:sym typeface="Verdana"/>
                </a:rPr>
                <a:t>ERIN KILMER</a:t>
              </a:r>
              <a:endParaRPr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05" name="Google Shape;105;p16"/>
            <p:cNvSpPr txBox="1"/>
            <p:nvPr/>
          </p:nvSpPr>
          <p:spPr>
            <a:xfrm>
              <a:off x="5409138" y="1635875"/>
              <a:ext cx="978900" cy="2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600">
                  <a:solidFill>
                    <a:srgbClr val="434343"/>
                  </a:solidFill>
                  <a:latin typeface="Verdana"/>
                  <a:ea typeface="Verdana"/>
                  <a:cs typeface="Verdana"/>
                  <a:sym typeface="Verdana"/>
                </a:rPr>
                <a:t>GEOFF EDELSTEIN</a:t>
              </a:r>
              <a:endParaRPr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106" name="Google Shape;106;p1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790125" y="2009514"/>
              <a:ext cx="736650" cy="736650"/>
            </a:xfrm>
            <a:prstGeom prst="rect">
              <a:avLst/>
            </a:prstGeom>
            <a:noFill/>
            <a:ln cap="flat" cmpd="sng" w="9525">
              <a:solidFill>
                <a:srgbClr val="434343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07" name="Google Shape;107;p16"/>
            <p:cNvSpPr txBox="1"/>
            <p:nvPr/>
          </p:nvSpPr>
          <p:spPr>
            <a:xfrm>
              <a:off x="3733338" y="2724150"/>
              <a:ext cx="850200" cy="2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Verdana"/>
                  <a:ea typeface="Verdana"/>
                  <a:cs typeface="Verdana"/>
                  <a:sym typeface="Verdana"/>
                </a:rPr>
                <a:t>KRISTIN YORK</a:t>
              </a:r>
              <a:endParaRPr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00">
                <a:solidFill>
                  <a:srgbClr val="434343"/>
                </a:solidFill>
                <a:latin typeface="Oswald Regular"/>
                <a:ea typeface="Oswald Regular"/>
                <a:cs typeface="Oswald Regular"/>
                <a:sym typeface="Oswald Regular"/>
              </a:endParaRPr>
            </a:p>
          </p:txBody>
        </p:sp>
        <p:pic>
          <p:nvPicPr>
            <p:cNvPr id="108" name="Google Shape;108;p1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054350" y="2009514"/>
              <a:ext cx="736650" cy="736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16"/>
            <p:cNvSpPr txBox="1"/>
            <p:nvPr/>
          </p:nvSpPr>
          <p:spPr>
            <a:xfrm>
              <a:off x="5007688" y="2724150"/>
              <a:ext cx="8502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Verdana"/>
                  <a:ea typeface="Verdana"/>
                  <a:cs typeface="Verdana"/>
                  <a:sym typeface="Verdana"/>
                </a:rPr>
                <a:t>LAUREN OBRIEN</a:t>
              </a:r>
              <a:endParaRPr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0" name="Google Shape;110;p16"/>
            <p:cNvSpPr txBox="1"/>
            <p:nvPr/>
          </p:nvSpPr>
          <p:spPr>
            <a:xfrm>
              <a:off x="642988" y="1635875"/>
              <a:ext cx="9879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Verdana"/>
                  <a:ea typeface="Verdana"/>
                  <a:cs typeface="Verdana"/>
                  <a:sym typeface="Verdana"/>
                </a:rPr>
                <a:t>HANNAH SULLIVAN,</a:t>
              </a:r>
              <a:endParaRPr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Verdana"/>
                  <a:ea typeface="Verdana"/>
                  <a:cs typeface="Verdana"/>
                  <a:sym typeface="Verdana"/>
                </a:rPr>
                <a:t>CHAIR</a:t>
              </a:r>
              <a:endParaRPr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pic>
          <p:nvPicPr>
            <p:cNvPr id="111" name="Google Shape;111;p16"/>
            <p:cNvPicPr preferRelativeResize="0"/>
            <p:nvPr/>
          </p:nvPicPr>
          <p:blipFill rotWithShape="1">
            <a:blip r:embed="rId13">
              <a:alphaModFix/>
            </a:blip>
            <a:srcRect b="7638" l="0" r="0" t="0"/>
            <a:stretch/>
          </p:blipFill>
          <p:spPr>
            <a:xfrm>
              <a:off x="6282050" y="2009525"/>
              <a:ext cx="736625" cy="748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6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2675250" y="2009514"/>
              <a:ext cx="707100" cy="775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p16"/>
            <p:cNvPicPr preferRelativeResize="0"/>
            <p:nvPr/>
          </p:nvPicPr>
          <p:blipFill rotWithShape="1">
            <a:blip r:embed="rId15">
              <a:alphaModFix/>
            </a:blip>
            <a:srcRect b="0" l="6603" r="0" t="2562"/>
            <a:stretch/>
          </p:blipFill>
          <p:spPr>
            <a:xfrm>
              <a:off x="6757975" y="805625"/>
              <a:ext cx="794025" cy="828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6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8027925" y="805625"/>
              <a:ext cx="736650" cy="82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6"/>
            <p:cNvPicPr preferRelativeResize="0"/>
            <p:nvPr/>
          </p:nvPicPr>
          <p:blipFill rotWithShape="1">
            <a:blip r:embed="rId17">
              <a:alphaModFix/>
            </a:blip>
            <a:srcRect b="44802" l="16342" r="16349" t="8376"/>
            <a:stretch/>
          </p:blipFill>
          <p:spPr>
            <a:xfrm>
              <a:off x="2972350" y="805625"/>
              <a:ext cx="850224" cy="8302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16"/>
            <p:cNvPicPr preferRelativeResize="0"/>
            <p:nvPr/>
          </p:nvPicPr>
          <p:blipFill rotWithShape="1">
            <a:blip r:embed="rId18">
              <a:alphaModFix/>
            </a:blip>
            <a:srcRect b="10825" l="8688" r="30384" t="0"/>
            <a:stretch/>
          </p:blipFill>
          <p:spPr>
            <a:xfrm>
              <a:off x="4129888" y="805625"/>
              <a:ext cx="884224" cy="862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6"/>
            <p:cNvPicPr preferRelativeResize="0"/>
            <p:nvPr/>
          </p:nvPicPr>
          <p:blipFill rotWithShape="1">
            <a:blip r:embed="rId19">
              <a:alphaModFix/>
            </a:blip>
            <a:srcRect b="0" l="0" r="29775" t="0"/>
            <a:stretch/>
          </p:blipFill>
          <p:spPr>
            <a:xfrm>
              <a:off x="5366725" y="805625"/>
              <a:ext cx="915323" cy="868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16"/>
            <p:cNvPicPr preferRelativeResize="0"/>
            <p:nvPr/>
          </p:nvPicPr>
          <p:blipFill rotWithShape="1">
            <a:blip r:embed="rId20">
              <a:alphaModFix/>
            </a:blip>
            <a:srcRect b="19714" l="0" r="0" t="11329"/>
            <a:stretch/>
          </p:blipFill>
          <p:spPr>
            <a:xfrm>
              <a:off x="1917700" y="805625"/>
              <a:ext cx="707099" cy="82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6"/>
            <p:cNvPicPr preferRelativeResize="0"/>
            <p:nvPr/>
          </p:nvPicPr>
          <p:blipFill rotWithShape="1">
            <a:blip r:embed="rId21">
              <a:alphaModFix/>
            </a:blip>
            <a:srcRect b="25972" l="4455" r="1753" t="2121"/>
            <a:stretch/>
          </p:blipFill>
          <p:spPr>
            <a:xfrm>
              <a:off x="711824" y="805625"/>
              <a:ext cx="850225" cy="8168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6"/>
            <p:cNvPicPr preferRelativeResize="0"/>
            <p:nvPr/>
          </p:nvPicPr>
          <p:blipFill rotWithShape="1">
            <a:blip r:embed="rId22">
              <a:alphaModFix/>
            </a:blip>
            <a:srcRect b="25947" l="0" r="0" t="0"/>
            <a:stretch/>
          </p:blipFill>
          <p:spPr>
            <a:xfrm>
              <a:off x="1375575" y="2009514"/>
              <a:ext cx="794025" cy="7470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16"/>
            <p:cNvPicPr preferRelativeResize="0"/>
            <p:nvPr/>
          </p:nvPicPr>
          <p:blipFill rotWithShape="1">
            <a:blip r:embed="rId23">
              <a:alphaModFix/>
            </a:blip>
            <a:srcRect b="37749" l="0" r="0" t="0"/>
            <a:stretch/>
          </p:blipFill>
          <p:spPr>
            <a:xfrm>
              <a:off x="7546800" y="2009514"/>
              <a:ext cx="794024" cy="7230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16"/>
            <p:cNvSpPr txBox="1"/>
            <p:nvPr/>
          </p:nvSpPr>
          <p:spPr>
            <a:xfrm>
              <a:off x="6243800" y="2724150"/>
              <a:ext cx="850200" cy="2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latin typeface="Verdana"/>
                  <a:ea typeface="Verdana"/>
                  <a:cs typeface="Verdana"/>
                  <a:sym typeface="Verdana"/>
                </a:rPr>
                <a:t>TOM POWELL</a:t>
              </a:r>
              <a:endParaRPr sz="600"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3" name="Google Shape;123;p16"/>
            <p:cNvSpPr txBox="1"/>
            <p:nvPr/>
          </p:nvSpPr>
          <p:spPr>
            <a:xfrm>
              <a:off x="7426975" y="2724150"/>
              <a:ext cx="9651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WALLY AUERBACH</a:t>
              </a:r>
              <a:endParaRPr/>
            </a:p>
          </p:txBody>
        </p:sp>
        <p:sp>
          <p:nvSpPr>
            <p:cNvPr id="124" name="Google Shape;124;p16"/>
            <p:cNvSpPr txBox="1"/>
            <p:nvPr/>
          </p:nvSpPr>
          <p:spPr>
            <a:xfrm>
              <a:off x="2586750" y="2724150"/>
              <a:ext cx="884100" cy="2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KELLEY CARROLL</a:t>
              </a:r>
              <a:endParaRPr/>
            </a:p>
          </p:txBody>
        </p:sp>
        <p:sp>
          <p:nvSpPr>
            <p:cNvPr id="125" name="Google Shape;125;p16"/>
            <p:cNvSpPr txBox="1"/>
            <p:nvPr/>
          </p:nvSpPr>
          <p:spPr>
            <a:xfrm>
              <a:off x="1314938" y="2724150"/>
              <a:ext cx="915300" cy="2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JERUSHA HALL</a:t>
              </a:r>
              <a:endParaRPr/>
            </a:p>
          </p:txBody>
        </p:sp>
        <p:sp>
          <p:nvSpPr>
            <p:cNvPr id="126" name="Google Shape;126;p16"/>
            <p:cNvSpPr txBox="1"/>
            <p:nvPr/>
          </p:nvSpPr>
          <p:spPr>
            <a:xfrm>
              <a:off x="8017525" y="1635875"/>
              <a:ext cx="8502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Verdana"/>
                  <a:ea typeface="Verdana"/>
                  <a:cs typeface="Verdana"/>
                  <a:sym typeface="Verdana"/>
                </a:rPr>
                <a:t>EMILY GENDRON</a:t>
              </a:r>
              <a:endParaRPr/>
            </a:p>
          </p:txBody>
        </p:sp>
        <p:sp>
          <p:nvSpPr>
            <p:cNvPr id="127" name="Google Shape;127;p16"/>
            <p:cNvSpPr txBox="1"/>
            <p:nvPr/>
          </p:nvSpPr>
          <p:spPr>
            <a:xfrm>
              <a:off x="1802138" y="1635875"/>
              <a:ext cx="978900" cy="2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Verdana"/>
                  <a:ea typeface="Verdana"/>
                  <a:cs typeface="Verdana"/>
                  <a:sym typeface="Verdana"/>
                </a:rPr>
                <a:t>ALEX MOURELATOS</a:t>
              </a:r>
              <a:endParaRPr/>
            </a:p>
          </p:txBody>
        </p:sp>
        <p:sp>
          <p:nvSpPr>
            <p:cNvPr id="128" name="Google Shape;128;p16"/>
            <p:cNvSpPr txBox="1"/>
            <p:nvPr/>
          </p:nvSpPr>
          <p:spPr>
            <a:xfrm>
              <a:off x="3043913" y="1635875"/>
              <a:ext cx="707100" cy="2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Verdana"/>
                  <a:ea typeface="Verdana"/>
                  <a:cs typeface="Verdana"/>
                  <a:sym typeface="Verdana"/>
                </a:rPr>
                <a:t>BILL AUSTIN</a:t>
              </a:r>
              <a:endParaRPr/>
            </a:p>
          </p:txBody>
        </p:sp>
        <p:sp>
          <p:nvSpPr>
            <p:cNvPr id="129" name="Google Shape;129;p16"/>
            <p:cNvSpPr txBox="1"/>
            <p:nvPr/>
          </p:nvSpPr>
          <p:spPr>
            <a:xfrm>
              <a:off x="4116825" y="1635875"/>
              <a:ext cx="884100" cy="2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rgbClr val="434343"/>
                  </a:solidFill>
                  <a:latin typeface="Verdana"/>
                  <a:ea typeface="Verdana"/>
                  <a:cs typeface="Verdana"/>
                  <a:sym typeface="Verdana"/>
                </a:rPr>
                <a:t>BOB RICHARDS</a:t>
              </a:r>
              <a:endParaRPr/>
            </a:p>
          </p:txBody>
        </p:sp>
      </p:grpSp>
      <p:sp>
        <p:nvSpPr>
          <p:cNvPr id="130" name="Google Shape;130;p16"/>
          <p:cNvSpPr txBox="1"/>
          <p:nvPr/>
        </p:nvSpPr>
        <p:spPr>
          <a:xfrm>
            <a:off x="7434250" y="4551075"/>
            <a:ext cx="884100" cy="2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34343"/>
                </a:solidFill>
                <a:latin typeface="Verdana"/>
                <a:ea typeface="Verdana"/>
                <a:cs typeface="Verdana"/>
                <a:sym typeface="Verdana"/>
              </a:rPr>
              <a:t>SERGIO NEVEL</a:t>
            </a:r>
            <a:endParaRPr/>
          </a:p>
        </p:txBody>
      </p:sp>
      <p:sp>
        <p:nvSpPr>
          <p:cNvPr id="131" name="Google Shape;131;p16"/>
          <p:cNvSpPr txBox="1"/>
          <p:nvPr/>
        </p:nvSpPr>
        <p:spPr>
          <a:xfrm>
            <a:off x="1213700" y="291850"/>
            <a:ext cx="5260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BOARD AND STAFF</a:t>
            </a:r>
            <a:endParaRPr b="1" sz="3400">
              <a:solidFill>
                <a:srgbClr val="CD362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439188" y="3797200"/>
            <a:ext cx="736625" cy="728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"/>
          <p:cNvSpPr txBox="1"/>
          <p:nvPr/>
        </p:nvSpPr>
        <p:spPr>
          <a:xfrm>
            <a:off x="1213700" y="291850"/>
            <a:ext cx="5260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what we do</a:t>
            </a:r>
            <a:endParaRPr b="1" sz="3400">
              <a:solidFill>
                <a:srgbClr val="CD362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139" name="Google Shape;139;p17"/>
          <p:cNvCxnSpPr/>
          <p:nvPr/>
        </p:nvCxnSpPr>
        <p:spPr>
          <a:xfrm>
            <a:off x="199825" y="1493475"/>
            <a:ext cx="0" cy="3902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40" name="Google Shape;14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/>
        </p:nvSpPr>
        <p:spPr>
          <a:xfrm>
            <a:off x="5013625" y="2926200"/>
            <a:ext cx="60969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000000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500" y="3059900"/>
            <a:ext cx="1549960" cy="6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538" y="1352200"/>
            <a:ext cx="936337" cy="83550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 txBox="1"/>
          <p:nvPr/>
        </p:nvSpPr>
        <p:spPr>
          <a:xfrm>
            <a:off x="235500" y="2219700"/>
            <a:ext cx="2204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erdana"/>
                <a:ea typeface="Verdana"/>
                <a:cs typeface="Verdana"/>
                <a:sym typeface="Verdana"/>
              </a:rPr>
              <a:t>C</a:t>
            </a:r>
            <a:r>
              <a:rPr lang="en" sz="1300">
                <a:latin typeface="Verdana"/>
                <a:ea typeface="Verdana"/>
                <a:cs typeface="Verdana"/>
                <a:sym typeface="Verdana"/>
              </a:rPr>
              <a:t>ommunity S</a:t>
            </a:r>
            <a:r>
              <a:rPr lang="en" sz="1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cholarships </a:t>
            </a:r>
            <a:endParaRPr/>
          </a:p>
        </p:txBody>
      </p:sp>
      <p:sp>
        <p:nvSpPr>
          <p:cNvPr id="145" name="Google Shape;145;p17"/>
          <p:cNvSpPr txBox="1"/>
          <p:nvPr/>
        </p:nvSpPr>
        <p:spPr>
          <a:xfrm>
            <a:off x="2276050" y="2219700"/>
            <a:ext cx="2204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erdana"/>
                <a:ea typeface="Verdana"/>
                <a:cs typeface="Verdana"/>
                <a:sym typeface="Verdana"/>
              </a:rPr>
              <a:t>Grant-Making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erdana"/>
                <a:ea typeface="Verdana"/>
                <a:cs typeface="Verdana"/>
                <a:sym typeface="Verdana"/>
              </a:rPr>
              <a:t>To Nonprofits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6" name="Google Shape;146;p17"/>
          <p:cNvPicPr preferRelativeResize="0"/>
          <p:nvPr/>
        </p:nvPicPr>
        <p:blipFill rotWithShape="1">
          <a:blip r:embed="rId6">
            <a:alphaModFix/>
          </a:blip>
          <a:srcRect b="31668" l="0" r="0" t="27689"/>
          <a:stretch/>
        </p:blipFill>
        <p:spPr>
          <a:xfrm>
            <a:off x="4807475" y="1483600"/>
            <a:ext cx="140397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 txBox="1"/>
          <p:nvPr/>
        </p:nvSpPr>
        <p:spPr>
          <a:xfrm>
            <a:off x="4407250" y="2219700"/>
            <a:ext cx="2204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erdana"/>
                <a:ea typeface="Verdana"/>
                <a:cs typeface="Verdana"/>
                <a:sym typeface="Verdana"/>
              </a:rPr>
              <a:t>Market-based Solutions for Forest Health</a:t>
            </a:r>
            <a:endParaRPr/>
          </a:p>
        </p:txBody>
      </p:sp>
      <p:pic>
        <p:nvPicPr>
          <p:cNvPr id="148" name="Google Shape;14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13625" y="1361689"/>
            <a:ext cx="1365499" cy="81652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 txBox="1"/>
          <p:nvPr/>
        </p:nvSpPr>
        <p:spPr>
          <a:xfrm>
            <a:off x="6693250" y="2213800"/>
            <a:ext cx="2204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erdana"/>
                <a:ea typeface="Verdana"/>
                <a:cs typeface="Verdana"/>
                <a:sym typeface="Verdana"/>
              </a:rPr>
              <a:t>Family Strengthening through CCTT</a:t>
            </a:r>
            <a:endParaRPr/>
          </a:p>
        </p:txBody>
      </p:sp>
      <p:sp>
        <p:nvSpPr>
          <p:cNvPr id="150" name="Google Shape;150;p17"/>
          <p:cNvSpPr txBox="1"/>
          <p:nvPr/>
        </p:nvSpPr>
        <p:spPr>
          <a:xfrm>
            <a:off x="1224413" y="4022275"/>
            <a:ext cx="2204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erdana"/>
                <a:ea typeface="Verdana"/>
                <a:cs typeface="Verdana"/>
                <a:sym typeface="Verdana"/>
              </a:rPr>
              <a:t>Emergency Response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erdana"/>
                <a:ea typeface="Verdana"/>
                <a:cs typeface="Verdana"/>
                <a:sym typeface="Verdana"/>
              </a:rPr>
              <a:t>Fund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1" name="Google Shape;15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10086" y="1320968"/>
            <a:ext cx="936325" cy="89795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7"/>
          <p:cNvSpPr txBox="1"/>
          <p:nvPr/>
        </p:nvSpPr>
        <p:spPr>
          <a:xfrm>
            <a:off x="4334275" y="4022275"/>
            <a:ext cx="22044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erdana"/>
                <a:ea typeface="Verdana"/>
                <a:cs typeface="Verdana"/>
                <a:sym typeface="Verdana"/>
              </a:rPr>
              <a:t>E</a:t>
            </a:r>
            <a:r>
              <a:rPr lang="en" sz="1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xpand </a:t>
            </a:r>
            <a:r>
              <a:rPr lang="en" sz="1300">
                <a:latin typeface="Verdana"/>
                <a:ea typeface="Verdana"/>
                <a:cs typeface="Verdana"/>
                <a:sym typeface="Verdana"/>
              </a:rPr>
              <a:t>H</a:t>
            </a:r>
            <a:r>
              <a:rPr lang="en" sz="13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ousing</a:t>
            </a:r>
            <a:endParaRPr sz="130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Verdana"/>
                <a:ea typeface="Verdana"/>
                <a:cs typeface="Verdana"/>
                <a:sym typeface="Verdana"/>
              </a:rPr>
              <a:t>for Local Workforce</a:t>
            </a:r>
            <a:endParaRPr sz="13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3" name="Google Shape;15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45456" y="2991224"/>
            <a:ext cx="1005368" cy="93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/>
        </p:nvSpPr>
        <p:spPr>
          <a:xfrm>
            <a:off x="2606113" y="2160250"/>
            <a:ext cx="2101800" cy="19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Bebas Neue"/>
                <a:ea typeface="Bebas Neue"/>
                <a:cs typeface="Bebas Neue"/>
                <a:sym typeface="Bebas Neue"/>
              </a:rPr>
              <a:t>ACCELERATE HOUSING SOLUTIONS</a:t>
            </a:r>
            <a:endParaRPr b="1" sz="16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Mobilized 29+ stakeholders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Regional policy agenda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411 units in development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Attracted nearly $50 million for projects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Produced 6 white papers/policy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Secured financing for Affordable Housing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65656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65656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65656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96150" y="2160250"/>
            <a:ext cx="2101800" cy="21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Bebas Neue"/>
                <a:ea typeface="Bebas Neue"/>
                <a:cs typeface="Bebas Neue"/>
                <a:sym typeface="Bebas Neue"/>
              </a:rPr>
              <a:t>STRENGTHEN FAMILIES </a:t>
            </a:r>
            <a:endParaRPr b="1" sz="16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Bebas Neue"/>
                <a:ea typeface="Bebas Neue"/>
                <a:cs typeface="Bebas Neue"/>
                <a:sym typeface="Bebas Neue"/>
              </a:rPr>
              <a:t>through CCTT</a:t>
            </a:r>
            <a:endParaRPr b="1" sz="16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45+ agencies collaborating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Backbone to 3 Collective Impact Models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Community House - Building for Integrated Services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Community Report Card 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Public/Private Partnerships in Mental Health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65656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65656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65656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65656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5000475" y="2160250"/>
            <a:ext cx="1933800" cy="19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Bebas Neue"/>
                <a:ea typeface="Bebas Neue"/>
                <a:cs typeface="Bebas Neue"/>
                <a:sym typeface="Bebas Neue"/>
              </a:rPr>
              <a:t>PROTECT OUR FORESTS</a:t>
            </a:r>
            <a:br>
              <a:rPr lang="en" sz="1200">
                <a:solidFill>
                  <a:srgbClr val="07B2AF"/>
                </a:solidFill>
                <a:latin typeface="Bebas Neue"/>
                <a:ea typeface="Bebas Neue"/>
                <a:cs typeface="Bebas Neue"/>
                <a:sym typeface="Bebas Neue"/>
              </a:rPr>
            </a:br>
            <a:endParaRPr sz="1200">
              <a:solidFill>
                <a:srgbClr val="07B2A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7B2AF"/>
              </a:solidFill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Define Metrics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Catalyze sustainable economies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Create new jobs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Save acres of forests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Prevent forest fire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565656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sp>
        <p:nvSpPr>
          <p:cNvPr id="161" name="Google Shape;161;p18"/>
          <p:cNvSpPr txBox="1"/>
          <p:nvPr/>
        </p:nvSpPr>
        <p:spPr>
          <a:xfrm>
            <a:off x="7086663" y="2160250"/>
            <a:ext cx="1933800" cy="15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Bebas Neue"/>
                <a:ea typeface="Bebas Neue"/>
                <a:cs typeface="Bebas Neue"/>
                <a:sym typeface="Bebas Neue"/>
              </a:rPr>
              <a:t>IMPACT INVESTING</a:t>
            </a:r>
            <a:endParaRPr b="1" sz="16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ebas Neue"/>
              <a:ea typeface="Bebas Neue"/>
              <a:cs typeface="Bebas Neue"/>
              <a:sym typeface="Bebas Neu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Local &amp; Leveraged Investing - Community House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Public/Private - Affordable  Housing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Incubate B-Corps = Second Homes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Green Jobs - Equipment &amp; Transport for Biomass</a:t>
            </a:r>
            <a:br>
              <a:rPr lang="en" sz="1100">
                <a:latin typeface="Verdana"/>
                <a:ea typeface="Verdana"/>
                <a:cs typeface="Verdana"/>
                <a:sym typeface="Verdana"/>
              </a:rPr>
            </a:br>
            <a:r>
              <a:rPr lang="en" sz="1100">
                <a:latin typeface="Verdana"/>
                <a:ea typeface="Verdana"/>
                <a:cs typeface="Verdana"/>
                <a:sym typeface="Verdana"/>
              </a:rPr>
              <a:t>Forest Venture Lab</a:t>
            </a:r>
            <a:endParaRPr sz="11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2" name="Google Shape;16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0976" y="1116585"/>
            <a:ext cx="919551" cy="919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3029" y="1198138"/>
            <a:ext cx="1120150" cy="8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179" y="1318875"/>
            <a:ext cx="1328097" cy="79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 rotWithShape="1">
          <a:blip r:embed="rId6">
            <a:alphaModFix/>
          </a:blip>
          <a:srcRect b="7539" l="0" r="0" t="-7540"/>
          <a:stretch/>
        </p:blipFill>
        <p:spPr>
          <a:xfrm>
            <a:off x="5329513" y="955550"/>
            <a:ext cx="1237125" cy="12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8"/>
          <p:cNvSpPr txBox="1"/>
          <p:nvPr/>
        </p:nvSpPr>
        <p:spPr>
          <a:xfrm>
            <a:off x="1213700" y="291850"/>
            <a:ext cx="52602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OUR INITIATIVES</a:t>
            </a:r>
            <a:endParaRPr b="1" sz="3400">
              <a:solidFill>
                <a:srgbClr val="CD362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pic>
        <p:nvPicPr>
          <p:cNvPr id="167" name="Google Shape;167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228600"/>
            <a:ext cx="840649" cy="88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/>
          <p:nvPr/>
        </p:nvSpPr>
        <p:spPr>
          <a:xfrm>
            <a:off x="722075" y="1372750"/>
            <a:ext cx="4989300" cy="3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Housing Loss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- Real estate sales and median home prices are rising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Economic Uncertainty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- 60% are tourism based jobs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Impact on Kiddos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- Distance Learning &amp; Lack of child care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Hunger Relief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- Food insecurity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Behavioral</a:t>
            </a:r>
            <a:r>
              <a:rPr b="1" lang="en">
                <a:latin typeface="Verdana"/>
                <a:ea typeface="Verdana"/>
                <a:cs typeface="Verdana"/>
                <a:sym typeface="Verdana"/>
              </a:rPr>
              <a:t> Health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- Community stress / collective trauma / Substance Abuse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b="1" lang="en">
                <a:latin typeface="Verdana"/>
                <a:ea typeface="Verdana"/>
                <a:cs typeface="Verdana"/>
                <a:sym typeface="Verdana"/>
              </a:rPr>
              <a:t>Social Injustice</a:t>
            </a:r>
            <a:r>
              <a:rPr lang="en">
                <a:latin typeface="Verdana"/>
                <a:ea typeface="Verdana"/>
                <a:cs typeface="Verdana"/>
                <a:sym typeface="Verdana"/>
              </a:rPr>
              <a:t> - Political Unrest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1213700" y="291850"/>
            <a:ext cx="3621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COMMUNITY IMPACT</a:t>
            </a:r>
            <a:endParaRPr b="1" sz="3400">
              <a:solidFill>
                <a:srgbClr val="CD362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174" name="Google Shape;174;p19"/>
          <p:cNvCxnSpPr/>
          <p:nvPr/>
        </p:nvCxnSpPr>
        <p:spPr>
          <a:xfrm>
            <a:off x="352225" y="1493475"/>
            <a:ext cx="0" cy="3902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75" name="Google Shape;1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9"/>
          <p:cNvSpPr/>
          <p:nvPr/>
        </p:nvSpPr>
        <p:spPr>
          <a:xfrm>
            <a:off x="7129225" y="295875"/>
            <a:ext cx="2364450" cy="4545125"/>
          </a:xfrm>
          <a:prstGeom prst="flowChartProcess">
            <a:avLst/>
          </a:prstGeom>
          <a:noFill/>
          <a:ln cap="flat" cmpd="sng" w="38100">
            <a:solidFill>
              <a:srgbClr val="00B1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19"/>
          <p:cNvPicPr preferRelativeResize="0"/>
          <p:nvPr/>
        </p:nvPicPr>
        <p:blipFill rotWithShape="1">
          <a:blip r:embed="rId4">
            <a:alphaModFix/>
          </a:blip>
          <a:srcRect b="0" l="16607" r="38880" t="0"/>
          <a:stretch/>
        </p:blipFill>
        <p:spPr>
          <a:xfrm>
            <a:off x="6402176" y="520450"/>
            <a:ext cx="2741827" cy="410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/>
          <p:nvPr/>
        </p:nvSpPr>
        <p:spPr>
          <a:xfrm>
            <a:off x="6002075" y="901725"/>
            <a:ext cx="3395550" cy="3367350"/>
          </a:xfrm>
          <a:prstGeom prst="flowChartProcess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/>
          <p:nvPr/>
        </p:nvSpPr>
        <p:spPr>
          <a:xfrm>
            <a:off x="722075" y="1067950"/>
            <a:ext cx="4989300" cy="3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Loss of fundraising capability - $7m+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Loss of staff capacity and operational uncertainty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High stress/High stakes 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Increased requests for data and experts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Pivot: Virtual “office” and programs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Increased demand in response programming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Board engagement shifting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Org vision may change...creativity is key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Incorporating Race and Equity in the work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1213700" y="291850"/>
            <a:ext cx="3621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nonprofit</a:t>
            </a:r>
            <a:r>
              <a:rPr b="1" lang="en" sz="34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 IMPACT</a:t>
            </a:r>
            <a:endParaRPr b="1" sz="3400">
              <a:solidFill>
                <a:srgbClr val="CD362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185" name="Google Shape;185;p20"/>
          <p:cNvCxnSpPr/>
          <p:nvPr/>
        </p:nvCxnSpPr>
        <p:spPr>
          <a:xfrm>
            <a:off x="352225" y="1493475"/>
            <a:ext cx="0" cy="3902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86" name="Google Shape;18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0"/>
          <p:cNvSpPr/>
          <p:nvPr/>
        </p:nvSpPr>
        <p:spPr>
          <a:xfrm>
            <a:off x="7129225" y="295875"/>
            <a:ext cx="2364450" cy="4545125"/>
          </a:xfrm>
          <a:prstGeom prst="flowChartProcess">
            <a:avLst/>
          </a:prstGeom>
          <a:noFill/>
          <a:ln cap="flat" cmpd="sng" w="38100">
            <a:solidFill>
              <a:srgbClr val="00B1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0"/>
          <p:cNvPicPr preferRelativeResize="0"/>
          <p:nvPr/>
        </p:nvPicPr>
        <p:blipFill rotWithShape="1">
          <a:blip r:embed="rId4">
            <a:alphaModFix/>
          </a:blip>
          <a:srcRect b="0" l="27721" r="27725" t="0"/>
          <a:stretch/>
        </p:blipFill>
        <p:spPr>
          <a:xfrm>
            <a:off x="6402176" y="520450"/>
            <a:ext cx="2741828" cy="410259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/>
          <p:nvPr/>
        </p:nvSpPr>
        <p:spPr>
          <a:xfrm>
            <a:off x="6002075" y="901725"/>
            <a:ext cx="3395550" cy="3367350"/>
          </a:xfrm>
          <a:prstGeom prst="flowChartProcess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"/>
          <p:cNvSpPr txBox="1"/>
          <p:nvPr/>
        </p:nvSpPr>
        <p:spPr>
          <a:xfrm>
            <a:off x="722075" y="1220350"/>
            <a:ext cx="4989300" cy="3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$795,000 - Emergency Response Fund - Safety-Net for rounds 1 &amp; 2, broader nonprofit community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$995,000 - Placer Shares - Safety-Net &amp; Broader Nonprofit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$359,095 - Competitive Grant Cycle 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$428,821 - Give Back Tahoe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$1,038,000 - TTCF &amp; Community Scholarships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Verdana"/>
              <a:buChar char="⛀"/>
            </a:pPr>
            <a:r>
              <a:rPr lang="en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$2m+ Donor Advised Funds 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1213700" y="291850"/>
            <a:ext cx="36210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D3628"/>
                </a:solidFill>
                <a:latin typeface="Bebas Neue"/>
                <a:ea typeface="Bebas Neue"/>
                <a:cs typeface="Bebas Neue"/>
                <a:sym typeface="Bebas Neue"/>
              </a:rPr>
              <a:t>Collective Giving</a:t>
            </a:r>
            <a:endParaRPr b="1" sz="3400">
              <a:solidFill>
                <a:srgbClr val="CD3628"/>
              </a:solidFill>
              <a:latin typeface="Bebas Neue"/>
              <a:ea typeface="Bebas Neue"/>
              <a:cs typeface="Bebas Neue"/>
              <a:sym typeface="Bebas Neue"/>
            </a:endParaRPr>
          </a:p>
        </p:txBody>
      </p:sp>
      <p:cxnSp>
        <p:nvCxnSpPr>
          <p:cNvPr id="196" name="Google Shape;196;p21"/>
          <p:cNvCxnSpPr/>
          <p:nvPr/>
        </p:nvCxnSpPr>
        <p:spPr>
          <a:xfrm>
            <a:off x="352225" y="1493475"/>
            <a:ext cx="0" cy="3902700"/>
          </a:xfrm>
          <a:prstGeom prst="straightConnector1">
            <a:avLst/>
          </a:prstGeom>
          <a:noFill/>
          <a:ln cap="flat" cmpd="sng" w="9525">
            <a:solidFill>
              <a:srgbClr val="CD3628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97" name="Google Shape;1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0649" cy="8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/>
          <p:nvPr/>
        </p:nvSpPr>
        <p:spPr>
          <a:xfrm>
            <a:off x="7129225" y="295875"/>
            <a:ext cx="2364450" cy="4545125"/>
          </a:xfrm>
          <a:prstGeom prst="flowChartProcess">
            <a:avLst/>
          </a:prstGeom>
          <a:noFill/>
          <a:ln cap="flat" cmpd="sng" w="38100">
            <a:solidFill>
              <a:srgbClr val="00B1A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9" name="Google Shape;199;p21"/>
          <p:cNvPicPr preferRelativeResize="0"/>
          <p:nvPr/>
        </p:nvPicPr>
        <p:blipFill rotWithShape="1">
          <a:blip r:embed="rId4">
            <a:alphaModFix/>
          </a:blip>
          <a:srcRect b="0" l="27721" r="27725" t="0"/>
          <a:stretch/>
        </p:blipFill>
        <p:spPr>
          <a:xfrm>
            <a:off x="6402176" y="520450"/>
            <a:ext cx="2741827" cy="4102598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1"/>
          <p:cNvSpPr/>
          <p:nvPr/>
        </p:nvSpPr>
        <p:spPr>
          <a:xfrm>
            <a:off x="6002075" y="901725"/>
            <a:ext cx="3395550" cy="3367350"/>
          </a:xfrm>
          <a:prstGeom prst="flowChartProcess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1"/>
          <p:cNvSpPr txBox="1"/>
          <p:nvPr/>
        </p:nvSpPr>
        <p:spPr>
          <a:xfrm>
            <a:off x="1033750" y="4548200"/>
            <a:ext cx="46869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Verdana"/>
                <a:ea typeface="Verdana"/>
                <a:cs typeface="Verdana"/>
                <a:sym typeface="Verdana"/>
              </a:rPr>
              <a:t>5.6M+ DISTRIBUTED</a:t>
            </a:r>
            <a:endParaRPr b="1" sz="20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